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7"/>
  </p:notesMasterIdLst>
  <p:sldIdLst>
    <p:sldId id="306" r:id="rId2"/>
    <p:sldId id="304" r:id="rId3"/>
    <p:sldId id="309" r:id="rId4"/>
    <p:sldId id="307" r:id="rId5"/>
    <p:sldId id="308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99FF"/>
    <a:srgbClr val="FFCC00"/>
    <a:srgbClr val="FFFF00"/>
    <a:srgbClr val="FF00FF"/>
    <a:srgbClr val="00FFFF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2" autoAdjust="0"/>
    <p:restoredTop sz="96482" autoAdjust="0"/>
  </p:normalViewPr>
  <p:slideViewPr>
    <p:cSldViewPr>
      <p:cViewPr>
        <p:scale>
          <a:sx n="70" d="100"/>
          <a:sy n="70" d="100"/>
        </p:scale>
        <p:origin x="-1111" y="-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Klepnutím lze upravit styly předlohy textu.</a:t>
            </a:r>
          </a:p>
          <a:p>
            <a:pPr lvl="1"/>
            <a:r>
              <a:rPr lang="en-US" noProof="0" smtClean="0"/>
              <a:t>Druhá úroveň</a:t>
            </a:r>
          </a:p>
          <a:p>
            <a:pPr lvl="2"/>
            <a:r>
              <a:rPr lang="en-US" noProof="0" smtClean="0"/>
              <a:t>Třetí úroveň</a:t>
            </a:r>
          </a:p>
          <a:p>
            <a:pPr lvl="3"/>
            <a:r>
              <a:rPr lang="en-US" noProof="0" smtClean="0"/>
              <a:t>Čtvrtá úroveň</a:t>
            </a:r>
          </a:p>
          <a:p>
            <a:pPr lvl="4"/>
            <a:r>
              <a:rPr lang="en-US" noProof="0" smtClean="0"/>
              <a:t>Pátá úroveň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193184A-B19B-4B8E-9E7D-76FD5B3FD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511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altLang="en-US"/>
              <a:t>Klepnutím lze upravit styl předlohy nadpisů.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en-US" altLang="en-US"/>
              <a:t>Klepnutím lze upravit styl předlohy podnadpisů.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736DA-9EC8-4C5D-A819-DF8025DE51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39E66-8862-4318-8FCC-B36EF010FB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C687D-0553-4E8F-B50D-778393E693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8B706-0ACD-40B3-AB95-4E5D869EDC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0EFF5-42FE-4857-86A7-726EDF73FA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D136D-F7F6-4687-8AF5-8DD3B44F69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31B0E-0D36-48F6-8B83-9FB9BC865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D4DDC-3877-46A6-ADFA-63D64A8661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F24B9-7C0C-4B4F-82A6-2E812FE33B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94967-73EE-4A75-A827-47B02327E0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DD9CE-F701-461C-B89C-FFB4301998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04892-885C-4952-AB7F-4033DB8147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74B3E-777B-4A0F-8CA0-7C90F9FFFC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84AC6-BBE4-40F9-8123-1EEF9B763C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6B09E-6C07-4E8D-8FFB-2A03C4B2BC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81A3E-06ED-4858-9E95-C47F753CD7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F1E95-6F33-49A8-81B6-573098CE38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Klepnutím lze upravit styl předlohy nadpisů.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Klepnutím lze upravit styly předlohy textu.</a:t>
            </a:r>
          </a:p>
          <a:p>
            <a:pPr lvl="1"/>
            <a:r>
              <a:rPr lang="en-US" altLang="en-US" smtClean="0"/>
              <a:t>Druhá úroveň</a:t>
            </a:r>
          </a:p>
          <a:p>
            <a:pPr lvl="2"/>
            <a:r>
              <a:rPr lang="en-US" altLang="en-US" smtClean="0"/>
              <a:t>Třetí úroveň</a:t>
            </a:r>
          </a:p>
          <a:p>
            <a:pPr lvl="3"/>
            <a:r>
              <a:rPr lang="en-US" altLang="en-US" smtClean="0"/>
              <a:t>Čtvrtá úroveň</a:t>
            </a:r>
          </a:p>
          <a:p>
            <a:pPr lvl="4"/>
            <a:r>
              <a:rPr lang="en-US" altLang="en-US" smtClean="0"/>
              <a:t>Pátá úroveň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7DD9C3A3-A5F7-4232-B253-D7CE550980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939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401" name="Rectangle 9"/>
          <p:cNvSpPr>
            <a:spLocks noChangeArrowheads="1"/>
          </p:cNvSpPr>
          <p:nvPr userDrawn="1"/>
        </p:nvSpPr>
        <p:spPr bwMode="auto">
          <a:xfrm>
            <a:off x="395288" y="6092825"/>
            <a:ext cx="8353425" cy="1444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aroslav.Krivanek@mff.cuni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8229600" cy="1752600"/>
          </a:xfrm>
        </p:spPr>
        <p:txBody>
          <a:bodyPr/>
          <a:lstStyle/>
          <a:p>
            <a:pPr eaLnBrk="1" hangingPunct="1"/>
            <a:r>
              <a:rPr lang="en-US" b="1" dirty="0" smtClean="0"/>
              <a:t>Po</a:t>
            </a:r>
            <a:r>
              <a:rPr lang="cs-CZ" b="1" dirty="0" smtClean="0"/>
              <a:t>čítačová grafika III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Odraz</a:t>
            </a:r>
            <a:r>
              <a:rPr lang="en-US" b="1" dirty="0" smtClean="0"/>
              <a:t> </a:t>
            </a:r>
            <a:r>
              <a:rPr lang="en-US" b="1" dirty="0" err="1" smtClean="0"/>
              <a:t>sv</a:t>
            </a:r>
            <a:r>
              <a:rPr lang="cs-CZ" b="1" dirty="0" err="1" smtClean="0"/>
              <a:t>ětla</a:t>
            </a:r>
            <a:r>
              <a:rPr lang="cs-CZ" b="1" dirty="0" smtClean="0"/>
              <a:t>, </a:t>
            </a:r>
            <a:r>
              <a:rPr lang="en-US" b="1" dirty="0" smtClean="0"/>
              <a:t>BRDF</a:t>
            </a:r>
            <a:r>
              <a:rPr lang="cs-CZ" b="1" dirty="0" smtClean="0"/>
              <a:t> </a:t>
            </a:r>
            <a:r>
              <a:rPr lang="en-US" b="1" dirty="0" smtClean="0"/>
              <a:t>– </a:t>
            </a:r>
            <a:r>
              <a:rPr lang="cs-CZ" b="1" dirty="0" smtClean="0"/>
              <a:t>Cvičení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2130896"/>
          </a:xfrm>
        </p:spPr>
        <p:txBody>
          <a:bodyPr/>
          <a:lstStyle/>
          <a:p>
            <a:pPr eaLnBrk="1" hangingPunct="1"/>
            <a:r>
              <a:rPr lang="cs-CZ" sz="2000" dirty="0" smtClean="0"/>
              <a:t>Jaroslav Křivánek, MFF UK</a:t>
            </a:r>
          </a:p>
          <a:p>
            <a:pPr eaLnBrk="1" hangingPunct="1"/>
            <a:r>
              <a:rPr lang="en-US" sz="2000" dirty="0" smtClean="0">
                <a:hlinkClick r:id="rId2"/>
              </a:rPr>
              <a:t>Jaroslav.Krivanek@mff.cuni.cz</a:t>
            </a:r>
            <a:endParaRPr lang="cs-CZ" sz="2000" dirty="0" smtClean="0"/>
          </a:p>
          <a:p>
            <a:pPr eaLnBrk="1" hangingPunct="1"/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Odrazivost </a:t>
            </a:r>
            <a:r>
              <a:rPr lang="cs-CZ" dirty="0" err="1" smtClean="0"/>
              <a:t>Lambertovského</a:t>
            </a:r>
            <a:r>
              <a:rPr lang="cs-CZ" dirty="0" smtClean="0"/>
              <a:t> povrchu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Odvoďte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3629397" y="2122562"/>
          <a:ext cx="159067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1" name="Rovnice" r:id="rId3" imgW="749160" imgH="241200" progId="Equation.3">
                  <p:embed/>
                </p:oleObj>
              </mc:Choice>
              <mc:Fallback>
                <p:oleObj name="Rovnice" r:id="rId3" imgW="74916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9397" y="2122562"/>
                        <a:ext cx="1590675" cy="51435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cs-CZ" dirty="0" smtClean="0"/>
              <a:t>Předpokládejme scénu sestávající z jediného konvexního objektu s </a:t>
            </a:r>
            <a:r>
              <a:rPr lang="cs-CZ" dirty="0" err="1" smtClean="0"/>
              <a:t>Lambertovskou</a:t>
            </a:r>
            <a:r>
              <a:rPr lang="cs-CZ" dirty="0" smtClean="0"/>
              <a:t> (ideálně difúzní) BRDF s konstantním albedem (tj. bez textury), osvětlenou mapou prostředí.</a:t>
            </a:r>
          </a:p>
          <a:p>
            <a:pPr marL="457200" indent="-457200"/>
            <a:r>
              <a:rPr lang="cs-CZ" dirty="0" smtClean="0"/>
              <a:t>Čím je parametrizována odchozí radiance. Tj. na jaké z následujících veličin hodnota odchozí radiance závisí, a na jaké ne:  </a:t>
            </a:r>
            <a:r>
              <a:rPr lang="cs-CZ" b="1" dirty="0" smtClean="0"/>
              <a:t>x</a:t>
            </a:r>
            <a:r>
              <a:rPr lang="cs-CZ" dirty="0" smtClean="0"/>
              <a:t>, </a:t>
            </a:r>
            <a:r>
              <a:rPr lang="cs-CZ" b="1" dirty="0" err="1" smtClean="0"/>
              <a:t>n</a:t>
            </a:r>
            <a:r>
              <a:rPr lang="cs-CZ" b="1" baseline="-25000" dirty="0" err="1" smtClean="0"/>
              <a:t>x</a:t>
            </a:r>
            <a:r>
              <a:rPr lang="cs-CZ" dirty="0" smtClean="0"/>
              <a:t>, </a:t>
            </a:r>
            <a:r>
              <a:rPr lang="cs-CZ" dirty="0" err="1" smtClean="0">
                <a:latin typeface="Symbol" pitchFamily="18" charset="2"/>
              </a:rPr>
              <a:t>w</a:t>
            </a:r>
            <a:r>
              <a:rPr lang="cs-CZ" baseline="-25000" dirty="0" err="1" smtClean="0"/>
              <a:t>o</a:t>
            </a:r>
            <a:r>
              <a:rPr lang="cs-CZ" dirty="0" smtClean="0"/>
              <a:t>?</a:t>
            </a:r>
          </a:p>
          <a:p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71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odrazu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Odvoďte směr odraženého paprsku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  <p:graphicFrame>
        <p:nvGraphicFramePr>
          <p:cNvPr id="156673" name="Object 1"/>
          <p:cNvGraphicFramePr>
            <a:graphicFrameLocks noChangeAspect="1"/>
          </p:cNvGraphicFramePr>
          <p:nvPr/>
        </p:nvGraphicFramePr>
        <p:xfrm>
          <a:off x="3131840" y="2276872"/>
          <a:ext cx="2713037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7" name="Rovnice" r:id="rId3" imgW="1180800" imgH="228600" progId="Equation.3">
                  <p:embed/>
                </p:oleObj>
              </mc:Choice>
              <mc:Fallback>
                <p:oleObj name="Rovnice" r:id="rId3" imgW="118080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2276872"/>
                        <a:ext cx="2713037" cy="525463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Fyzikálně korektní Phongův model</a:t>
            </a:r>
            <a:endParaRPr lang="en-US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Odvoďte odrazivost </a:t>
            </a:r>
            <a:r>
              <a:rPr lang="cs-CZ" dirty="0" err="1" smtClean="0"/>
              <a:t>Phongovy</a:t>
            </a:r>
            <a:r>
              <a:rPr lang="cs-CZ" dirty="0" smtClean="0"/>
              <a:t> BRDF při pohledu podél normály: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165893" name="Object 5"/>
          <p:cNvGraphicFramePr>
            <a:graphicFrameLocks noChangeAspect="1"/>
          </p:cNvGraphicFramePr>
          <p:nvPr/>
        </p:nvGraphicFramePr>
        <p:xfrm>
          <a:off x="827584" y="2780928"/>
          <a:ext cx="77644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1" name="Rovnice" r:id="rId3" imgW="3390840" imgH="431640" progId="Equation.3">
                  <p:embed/>
                </p:oleObj>
              </mc:Choice>
              <mc:Fallback>
                <p:oleObj name="Rovnice" r:id="rId3" imgW="339084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2780928"/>
                        <a:ext cx="7764463" cy="9906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rany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rany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4318</TotalTime>
  <Words>130</Words>
  <Application>Microsoft Office PowerPoint</Application>
  <PresentationFormat>Předvádění na obrazovce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7" baseType="lpstr">
      <vt:lpstr>Hrany</vt:lpstr>
      <vt:lpstr>Rovnice</vt:lpstr>
      <vt:lpstr>Počítačová grafika III Odraz světla, BRDF – Cvičení</vt:lpstr>
      <vt:lpstr>Odrazivost Lambertovského povrchu</vt:lpstr>
      <vt:lpstr>Otázka</vt:lpstr>
      <vt:lpstr>Zákon odrazu</vt:lpstr>
      <vt:lpstr>Fyzikálně korektní Phongův model</vt:lpstr>
    </vt:vector>
  </TitlesOfParts>
  <Company>CTU Prague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Cvičení 3 - Počítačová grafika III (NPGR010)</dc:title>
  <dc:creator>Jaroslav Křivánek</dc:creator>
  <cp:lastModifiedBy>Jaroslav Krivanek</cp:lastModifiedBy>
  <cp:revision>2794</cp:revision>
  <dcterms:created xsi:type="dcterms:W3CDTF">2006-11-17T09:10:54Z</dcterms:created>
  <dcterms:modified xsi:type="dcterms:W3CDTF">2014-10-16T08:47:49Z</dcterms:modified>
</cp:coreProperties>
</file>